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sldIdLst>
    <p:sldId id="261" r:id="rId3"/>
    <p:sldId id="263" r:id="rId4"/>
    <p:sldId id="267" r:id="rId5"/>
    <p:sldId id="264" r:id="rId6"/>
    <p:sldId id="265" r:id="rId7"/>
    <p:sldId id="266"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98" d="100"/>
          <a:sy n="98" d="100"/>
        </p:scale>
        <p:origin x="654" y="7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microsoft.com/office/2015/10/relationships/revisionInfo" Target="revisionInfo.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ableStyles" Target="tableStyle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theme" Target="theme/theme1.xml"/><Relationship Id="rId5" Type="http://schemas.openxmlformats.org/officeDocument/2006/relationships/slide" Target="slides/slide3.xml"/><Relationship Id="rId10" Type="http://schemas.openxmlformats.org/officeDocument/2006/relationships/viewProps" Target="viewProps.xml"/><Relationship Id="rId4" Type="http://schemas.openxmlformats.org/officeDocument/2006/relationships/slide" Target="slides/slide2.xml"/><Relationship Id="rId9"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25950609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90841535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65958012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39675241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320371283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90742540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223420581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362225375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138150799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163427211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1412784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4525849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4256224765"/>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251263846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292503820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374876582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2185603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2A68D85E-EA14-4C9A-9727-7A9906461C8F}"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248474516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2A68D85E-EA14-4C9A-9727-7A9906461C8F}" type="datetimeFigureOut">
              <a:rPr lang="en-GB" smtClean="0"/>
              <a:t>14/05/2018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40524914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2A68D85E-EA14-4C9A-9727-7A9906461C8F}" type="datetimeFigureOut">
              <a:rPr lang="en-GB" smtClean="0"/>
              <a:t>14/05/2018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32692623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A68D85E-EA14-4C9A-9727-7A9906461C8F}" type="datetimeFigureOut">
              <a:rPr lang="en-GB" smtClean="0"/>
              <a:t>14/05/2018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38367098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A68D85E-EA14-4C9A-9727-7A9906461C8F}"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27372006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A68D85E-EA14-4C9A-9727-7A9906461C8F}"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7727465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A68D85E-EA14-4C9A-9727-7A9906461C8F}" type="datetimeFigureOut">
              <a:rPr lang="en-GB" smtClean="0"/>
              <a:t>14/05/2018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3F6E049-CEC3-46A6-A84B-3888F9F30EBF}" type="slidenum">
              <a:rPr lang="en-GB" smtClean="0"/>
              <a:t>‹#›</a:t>
            </a:fld>
            <a:endParaRPr lang="en-GB"/>
          </a:p>
        </p:txBody>
      </p:sp>
    </p:spTree>
    <p:extLst>
      <p:ext uri="{BB962C8B-B14F-4D97-AF65-F5344CB8AC3E}">
        <p14:creationId xmlns:p14="http://schemas.microsoft.com/office/powerpoint/2010/main" val="410992317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4"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239829628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14.xml"/><Relationship Id="rId4" Type="http://schemas.openxmlformats.org/officeDocument/2006/relationships/hyperlink" Target="mailto:ihrhrt@who.int"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35496" y="4725144"/>
            <a:ext cx="8373616" cy="936104"/>
          </a:xfrm>
          <a:solidFill>
            <a:schemeClr val="bg1"/>
          </a:solidFill>
        </p:spPr>
        <p:txBody>
          <a:bodyPr>
            <a:noAutofit/>
          </a:bodyPr>
          <a:lstStyle/>
          <a:p>
            <a:pPr algn="l"/>
            <a:r>
              <a:rPr lang="fr-FR" sz="3200" b="1" dirty="0">
                <a:solidFill>
                  <a:srgbClr val="002060"/>
                </a:solidFill>
                <a:latin typeface="Arial" panose="020B0604020202020204" pitchFamily="34" charset="0"/>
                <a:cs typeface="Arial" panose="020B0604020202020204" pitchFamily="34" charset="0"/>
              </a:rPr>
              <a:t>A2.5c </a:t>
            </a:r>
            <a:r>
              <a:rPr lang="fr-FR" sz="3200" b="1" dirty="0" err="1">
                <a:solidFill>
                  <a:srgbClr val="002060"/>
                </a:solidFill>
                <a:latin typeface="Arial" panose="020B0604020202020204" pitchFamily="34" charset="0"/>
                <a:cs typeface="Arial" panose="020B0604020202020204" pitchFamily="34" charset="0"/>
              </a:rPr>
              <a:t>Teambuilding</a:t>
            </a:r>
            <a:r>
              <a:rPr lang="fr-FR" sz="3200" b="1" dirty="0">
                <a:solidFill>
                  <a:srgbClr val="002060"/>
                </a:solidFill>
                <a:latin typeface="Arial" panose="020B0604020202020204" pitchFamily="34" charset="0"/>
                <a:cs typeface="Arial" panose="020B0604020202020204" pitchFamily="34" charset="0"/>
              </a:rPr>
              <a:t> </a:t>
            </a:r>
            <a:r>
              <a:rPr lang="fr-FR" sz="3200" b="1" dirty="0" err="1">
                <a:solidFill>
                  <a:srgbClr val="002060"/>
                </a:solidFill>
                <a:latin typeface="Arial" panose="020B0604020202020204" pitchFamily="34" charset="0"/>
                <a:cs typeface="Arial" panose="020B0604020202020204" pitchFamily="34" charset="0"/>
              </a:rPr>
              <a:t>activity</a:t>
            </a:r>
            <a:r>
              <a:rPr lang="fr-FR" sz="3200" b="1" dirty="0">
                <a:solidFill>
                  <a:srgbClr val="002060"/>
                </a:solidFill>
                <a:latin typeface="Arial" panose="020B0604020202020204" pitchFamily="34" charset="0"/>
                <a:cs typeface="Arial" panose="020B0604020202020204" pitchFamily="34" charset="0"/>
              </a:rPr>
              <a:t> 3</a:t>
            </a:r>
            <a:br>
              <a:rPr lang="fr-FR" sz="3200" b="1" dirty="0">
                <a:solidFill>
                  <a:srgbClr val="002060"/>
                </a:solidFill>
                <a:latin typeface="Arial" panose="020B0604020202020204" pitchFamily="34" charset="0"/>
                <a:cs typeface="Arial" panose="020B0604020202020204" pitchFamily="34" charset="0"/>
              </a:rPr>
            </a:br>
            <a:r>
              <a:rPr lang="en-GB" sz="3200" b="1" dirty="0">
                <a:solidFill>
                  <a:srgbClr val="0070C0"/>
                </a:solidFill>
                <a:latin typeface="Arial" panose="020B0604020202020204" pitchFamily="34" charset="0"/>
                <a:cs typeface="Arial" panose="020B0604020202020204" pitchFamily="34" charset="0"/>
              </a:rPr>
              <a:t>Team logo</a:t>
            </a:r>
          </a:p>
        </p:txBody>
      </p:sp>
      <p:sp>
        <p:nvSpPr>
          <p:cNvPr id="2" name="TextBox 1"/>
          <p:cNvSpPr txBox="1"/>
          <p:nvPr/>
        </p:nvSpPr>
        <p:spPr>
          <a:xfrm>
            <a:off x="3995936" y="479574"/>
            <a:ext cx="4968552" cy="1077218"/>
          </a:xfrm>
          <a:prstGeom prst="rect">
            <a:avLst/>
          </a:prstGeom>
          <a:noFill/>
        </p:spPr>
        <p:txBody>
          <a:bodyPr wrap="square" rtlCol="0">
            <a:spAutoFit/>
          </a:bodyPr>
          <a:lstStyle/>
          <a:p>
            <a:pPr algn="r"/>
            <a:r>
              <a:rPr lang="en-US" sz="3200" b="1" dirty="0">
                <a:solidFill>
                  <a:srgbClr val="002060"/>
                </a:solidFill>
                <a:latin typeface="Arial" charset="0"/>
                <a:cs typeface="Arial" charset="0"/>
              </a:rPr>
              <a:t>Rapid Response Teams </a:t>
            </a:r>
            <a:br>
              <a:rPr lang="en-US" sz="3200" b="1" dirty="0">
                <a:solidFill>
                  <a:srgbClr val="002060"/>
                </a:solidFill>
                <a:latin typeface="Arial" charset="0"/>
                <a:cs typeface="Arial" charset="0"/>
              </a:rPr>
            </a:br>
            <a:r>
              <a:rPr lang="en-US" sz="3200" b="1" dirty="0">
                <a:solidFill>
                  <a:srgbClr val="0070C0"/>
                </a:solidFill>
                <a:latin typeface="Arial" charset="0"/>
                <a:cs typeface="Arial" charset="0"/>
              </a:rPr>
              <a:t>Training</a:t>
            </a:r>
            <a:endParaRPr lang="en-GB" sz="3200" dirty="0"/>
          </a:p>
        </p:txBody>
      </p:sp>
      <p:sp>
        <p:nvSpPr>
          <p:cNvPr id="3" name="TextBox 2"/>
          <p:cNvSpPr txBox="1"/>
          <p:nvPr/>
        </p:nvSpPr>
        <p:spPr>
          <a:xfrm>
            <a:off x="35496" y="5733256"/>
            <a:ext cx="2430537" cy="400110"/>
          </a:xfrm>
          <a:prstGeom prst="rect">
            <a:avLst/>
          </a:prstGeom>
          <a:noFill/>
        </p:spPr>
        <p:txBody>
          <a:bodyPr wrap="none" rtlCol="0">
            <a:spAutoFit/>
          </a:bodyPr>
          <a:lstStyle/>
          <a:p>
            <a:r>
              <a:rPr lang="fr-FR" sz="2000" b="1" dirty="0">
                <a:solidFill>
                  <a:srgbClr val="002060"/>
                </a:solidFill>
              </a:rPr>
              <a:t>Duration: 60 minutes</a:t>
            </a:r>
            <a:endParaRPr lang="en-US" sz="2000" b="1" dirty="0">
              <a:solidFill>
                <a:srgbClr val="002060"/>
              </a:solidFill>
            </a:endParaRPr>
          </a:p>
        </p:txBody>
      </p:sp>
      <p:sp>
        <p:nvSpPr>
          <p:cNvPr id="5" name="TextBox 4">
            <a:extLst>
              <a:ext uri="{FF2B5EF4-FFF2-40B4-BE49-F238E27FC236}">
                <a16:creationId xmlns:a16="http://schemas.microsoft.com/office/drawing/2014/main" id="{7E24EF40-7D25-4262-9999-DE7EB978860A}"/>
              </a:ext>
            </a:extLst>
          </p:cNvPr>
          <p:cNvSpPr txBox="1"/>
          <p:nvPr/>
        </p:nvSpPr>
        <p:spPr>
          <a:xfrm>
            <a:off x="35496" y="6381328"/>
            <a:ext cx="1774460"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14/05/2018</a:t>
            </a:r>
            <a:endParaRPr lang="en-US" sz="1400" dirty="0">
              <a:solidFill>
                <a:srgbClr val="002060"/>
              </a:solidFill>
            </a:endParaRPr>
          </a:p>
        </p:txBody>
      </p:sp>
    </p:spTree>
    <p:extLst>
      <p:ext uri="{BB962C8B-B14F-4D97-AF65-F5344CB8AC3E}">
        <p14:creationId xmlns:p14="http://schemas.microsoft.com/office/powerpoint/2010/main" val="35342614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r>
              <a:rPr lang="en-GB" sz="3600" b="1" dirty="0">
                <a:solidFill>
                  <a:srgbClr val="002060"/>
                </a:solidFill>
              </a:rPr>
              <a:t>Instructions</a:t>
            </a:r>
          </a:p>
        </p:txBody>
      </p:sp>
      <p:sp>
        <p:nvSpPr>
          <p:cNvPr id="5" name="Rectangle 4"/>
          <p:cNvSpPr/>
          <p:nvPr/>
        </p:nvSpPr>
        <p:spPr>
          <a:xfrm>
            <a:off x="395536" y="1412776"/>
            <a:ext cx="8214632" cy="3416320"/>
          </a:xfrm>
          <a:prstGeom prst="rect">
            <a:avLst/>
          </a:prstGeom>
        </p:spPr>
        <p:txBody>
          <a:bodyPr wrap="square">
            <a:spAutoFit/>
          </a:bodyPr>
          <a:lstStyle/>
          <a:p>
            <a:pPr marL="457200" indent="-457200">
              <a:buFont typeface="Arial" panose="020B0604020202020204" pitchFamily="34" charset="0"/>
              <a:buChar char="•"/>
            </a:pPr>
            <a:r>
              <a:rPr lang="en-GB" sz="2400" dirty="0">
                <a:solidFill>
                  <a:srgbClr val="002060"/>
                </a:solidFill>
                <a:latin typeface="Arial" panose="020B0604020202020204" pitchFamily="34" charset="0"/>
                <a:cs typeface="Arial" panose="020B0604020202020204" pitchFamily="34" charset="0"/>
              </a:rPr>
              <a:t>Select a name for your team.</a:t>
            </a:r>
          </a:p>
          <a:p>
            <a:pPr marL="457200" indent="-457200">
              <a:buFont typeface="Arial" panose="020B0604020202020204" pitchFamily="34" charset="0"/>
              <a:buChar char="•"/>
            </a:pPr>
            <a:r>
              <a:rPr lang="en-GB" sz="2400" dirty="0">
                <a:solidFill>
                  <a:srgbClr val="002060"/>
                </a:solidFill>
                <a:latin typeface="Arial" panose="020B0604020202020204" pitchFamily="34" charset="0"/>
                <a:cs typeface="Arial" panose="020B0604020202020204" pitchFamily="34" charset="0"/>
              </a:rPr>
              <a:t>Develop a graphic logo that will portray who/what they are to the rest of the participants. </a:t>
            </a:r>
          </a:p>
          <a:p>
            <a:pPr marL="457200" indent="-457200">
              <a:buFont typeface="Arial" panose="020B0604020202020204" pitchFamily="34" charset="0"/>
              <a:buChar char="•"/>
            </a:pPr>
            <a:r>
              <a:rPr lang="en-GB" sz="2400" dirty="0">
                <a:solidFill>
                  <a:srgbClr val="002060"/>
                </a:solidFill>
                <a:latin typeface="Arial" panose="020B0604020202020204" pitchFamily="34" charset="0"/>
                <a:cs typeface="Arial" panose="020B0604020202020204" pitchFamily="34" charset="0"/>
              </a:rPr>
              <a:t>Draw a large version on a flip-chart for the group to see. </a:t>
            </a:r>
          </a:p>
          <a:p>
            <a:pPr marL="457200" lvl="0" indent="-457200">
              <a:buFont typeface="Arial" panose="020B0604020202020204" pitchFamily="34" charset="0"/>
              <a:buChar char="•"/>
            </a:pPr>
            <a:r>
              <a:rPr lang="en-GB" sz="2400" dirty="0">
                <a:solidFill>
                  <a:srgbClr val="002060"/>
                </a:solidFill>
                <a:latin typeface="Arial" panose="020B0604020202020204" pitchFamily="34" charset="0"/>
                <a:cs typeface="Arial" panose="020B0604020202020204" pitchFamily="34" charset="0"/>
              </a:rPr>
              <a:t>After completing the logo, develop a slogan with twelve words or less that explains your team logo and creates an identity for the group. </a:t>
            </a:r>
          </a:p>
          <a:p>
            <a:pPr marL="457200" lvl="0" indent="-457200">
              <a:buFont typeface="Arial" panose="020B0604020202020204" pitchFamily="34" charset="0"/>
              <a:buChar char="•"/>
            </a:pPr>
            <a:r>
              <a:rPr lang="en-GB" sz="2400" dirty="0">
                <a:solidFill>
                  <a:srgbClr val="002060"/>
                </a:solidFill>
                <a:latin typeface="Arial" panose="020B0604020202020204" pitchFamily="34" charset="0"/>
                <a:cs typeface="Arial" panose="020B0604020202020204" pitchFamily="34" charset="0"/>
              </a:rPr>
              <a:t>Present and explain what the logo and slogan represent. </a:t>
            </a:r>
          </a:p>
        </p:txBody>
      </p:sp>
      <p:sp>
        <p:nvSpPr>
          <p:cNvPr id="2" name="TextBox 1"/>
          <p:cNvSpPr txBox="1"/>
          <p:nvPr/>
        </p:nvSpPr>
        <p:spPr>
          <a:xfrm>
            <a:off x="447654" y="5085184"/>
            <a:ext cx="8300810" cy="830997"/>
          </a:xfrm>
          <a:prstGeom prst="rect">
            <a:avLst/>
          </a:prstGeom>
          <a:solidFill>
            <a:schemeClr val="accent6">
              <a:lumMod val="75000"/>
            </a:schemeClr>
          </a:solidFill>
          <a:ln w="12700">
            <a:solidFill>
              <a:schemeClr val="tx1"/>
            </a:solidFill>
          </a:ln>
        </p:spPr>
        <p:txBody>
          <a:bodyPr wrap="square" rtlCol="0">
            <a:spAutoFit/>
          </a:bodyPr>
          <a:lstStyle/>
          <a:p>
            <a:pPr algn="ctr"/>
            <a:r>
              <a:rPr lang="fr-FR" sz="2400" i="1" dirty="0" err="1"/>
              <a:t>Your</a:t>
            </a:r>
            <a:r>
              <a:rPr lang="fr-FR" sz="2400" i="1" dirty="0"/>
              <a:t> team </a:t>
            </a:r>
            <a:r>
              <a:rPr lang="fr-FR" sz="2400" i="1" dirty="0" err="1"/>
              <a:t>name</a:t>
            </a:r>
            <a:r>
              <a:rPr lang="fr-FR" sz="2400" i="1" dirty="0"/>
              <a:t>, logo and slogan </a:t>
            </a:r>
            <a:r>
              <a:rPr lang="fr-FR" sz="2400" i="1" dirty="0" err="1"/>
              <a:t>will</a:t>
            </a:r>
            <a:r>
              <a:rPr lang="fr-FR" sz="2400" i="1" dirty="0"/>
              <a:t> </a:t>
            </a:r>
            <a:r>
              <a:rPr lang="fr-FR" sz="2400" i="1" dirty="0" err="1"/>
              <a:t>be</a:t>
            </a:r>
            <a:r>
              <a:rPr lang="fr-FR" sz="2400" i="1" dirty="0"/>
              <a:t> </a:t>
            </a:r>
            <a:r>
              <a:rPr lang="fr-FR" sz="2400" i="1" dirty="0" err="1"/>
              <a:t>assessed</a:t>
            </a:r>
            <a:r>
              <a:rPr lang="fr-FR" sz="2400" i="1" dirty="0"/>
              <a:t> by a </a:t>
            </a:r>
          </a:p>
          <a:p>
            <a:pPr algn="ctr"/>
            <a:r>
              <a:rPr lang="fr-FR" sz="2400" i="1" dirty="0"/>
              <a:t>panel of experts! </a:t>
            </a:r>
            <a:endParaRPr lang="en-US" sz="2400" i="1" dirty="0"/>
          </a:p>
        </p:txBody>
      </p:sp>
    </p:spTree>
    <p:extLst>
      <p:ext uri="{BB962C8B-B14F-4D97-AF65-F5344CB8AC3E}">
        <p14:creationId xmlns:p14="http://schemas.microsoft.com/office/powerpoint/2010/main" val="340516105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sz="3600" b="1" dirty="0" err="1">
                <a:solidFill>
                  <a:srgbClr val="002060"/>
                </a:solidFill>
              </a:rPr>
              <a:t>Criteria</a:t>
            </a:r>
            <a:r>
              <a:rPr lang="fr-FR" sz="3600" b="1" dirty="0">
                <a:solidFill>
                  <a:srgbClr val="002060"/>
                </a:solidFill>
              </a:rPr>
              <a:t> for </a:t>
            </a:r>
            <a:r>
              <a:rPr lang="fr-FR" sz="3600" b="1" dirty="0" err="1">
                <a:solidFill>
                  <a:srgbClr val="002060"/>
                </a:solidFill>
              </a:rPr>
              <a:t>assessment</a:t>
            </a:r>
            <a:br>
              <a:rPr lang="fr-FR" sz="3600" b="1" dirty="0">
                <a:solidFill>
                  <a:srgbClr val="002060"/>
                </a:solidFill>
              </a:rPr>
            </a:br>
            <a:r>
              <a:rPr lang="fr-FR" sz="2400" dirty="0" err="1">
                <a:solidFill>
                  <a:schemeClr val="accent6">
                    <a:lumMod val="75000"/>
                  </a:schemeClr>
                </a:solidFill>
              </a:rPr>
              <a:t>Scale</a:t>
            </a:r>
            <a:r>
              <a:rPr lang="fr-FR" sz="2400" dirty="0">
                <a:solidFill>
                  <a:schemeClr val="accent6">
                    <a:lumMod val="75000"/>
                  </a:schemeClr>
                </a:solidFill>
              </a:rPr>
              <a:t>: 1 </a:t>
            </a:r>
            <a:r>
              <a:rPr lang="fr-FR" sz="2400" dirty="0" err="1">
                <a:solidFill>
                  <a:schemeClr val="accent6">
                    <a:lumMod val="75000"/>
                  </a:schemeClr>
                </a:solidFill>
              </a:rPr>
              <a:t>low</a:t>
            </a:r>
            <a:r>
              <a:rPr lang="fr-FR" sz="2400" dirty="0">
                <a:solidFill>
                  <a:schemeClr val="accent6">
                    <a:lumMod val="75000"/>
                  </a:schemeClr>
                </a:solidFill>
              </a:rPr>
              <a:t>, 2 middle, 3 high</a:t>
            </a:r>
            <a:endParaRPr lang="en-US" sz="2400" dirty="0">
              <a:solidFill>
                <a:schemeClr val="accent6">
                  <a:lumMod val="75000"/>
                </a:schemeClr>
              </a:solidFill>
            </a:endParaRP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821219880"/>
              </p:ext>
            </p:extLst>
          </p:nvPr>
        </p:nvGraphicFramePr>
        <p:xfrm>
          <a:off x="1115616" y="1640938"/>
          <a:ext cx="6768753" cy="4308342"/>
        </p:xfrm>
        <a:graphic>
          <a:graphicData uri="http://schemas.openxmlformats.org/drawingml/2006/table">
            <a:tbl>
              <a:tblPr firstRow="1" firstCol="1" bandRow="1">
                <a:tableStyleId>{5C22544A-7EE6-4342-B048-85BDC9FD1C3A}</a:tableStyleId>
              </a:tblPr>
              <a:tblGrid>
                <a:gridCol w="2175949">
                  <a:extLst>
                    <a:ext uri="{9D8B030D-6E8A-4147-A177-3AD203B41FA5}">
                      <a16:colId xmlns:a16="http://schemas.microsoft.com/office/drawing/2014/main" val="20000"/>
                    </a:ext>
                  </a:extLst>
                </a:gridCol>
                <a:gridCol w="1271442">
                  <a:extLst>
                    <a:ext uri="{9D8B030D-6E8A-4147-A177-3AD203B41FA5}">
                      <a16:colId xmlns:a16="http://schemas.microsoft.com/office/drawing/2014/main" val="20001"/>
                    </a:ext>
                  </a:extLst>
                </a:gridCol>
                <a:gridCol w="1106378">
                  <a:extLst>
                    <a:ext uri="{9D8B030D-6E8A-4147-A177-3AD203B41FA5}">
                      <a16:colId xmlns:a16="http://schemas.microsoft.com/office/drawing/2014/main" val="20002"/>
                    </a:ext>
                  </a:extLst>
                </a:gridCol>
                <a:gridCol w="1107492">
                  <a:extLst>
                    <a:ext uri="{9D8B030D-6E8A-4147-A177-3AD203B41FA5}">
                      <a16:colId xmlns:a16="http://schemas.microsoft.com/office/drawing/2014/main" val="20003"/>
                    </a:ext>
                  </a:extLst>
                </a:gridCol>
                <a:gridCol w="1107492">
                  <a:extLst>
                    <a:ext uri="{9D8B030D-6E8A-4147-A177-3AD203B41FA5}">
                      <a16:colId xmlns:a16="http://schemas.microsoft.com/office/drawing/2014/main" val="20004"/>
                    </a:ext>
                  </a:extLst>
                </a:gridCol>
              </a:tblGrid>
              <a:tr h="380872">
                <a:tc>
                  <a:txBody>
                    <a:bodyPr/>
                    <a:lstStyle/>
                    <a:p>
                      <a:pPr algn="ctr">
                        <a:lnSpc>
                          <a:spcPct val="115000"/>
                        </a:lnSpc>
                        <a:spcAft>
                          <a:spcPts val="0"/>
                        </a:spcAft>
                      </a:pPr>
                      <a:r>
                        <a:rPr lang="fr-FR" sz="2000" dirty="0">
                          <a:effectLst/>
                        </a:rPr>
                        <a:t> </a:t>
                      </a:r>
                      <a:endParaRPr lang="en-US" sz="2000" dirty="0">
                        <a:effectLst/>
                        <a:latin typeface="Calibri"/>
                        <a:ea typeface="SimSun"/>
                        <a:cs typeface="Arial"/>
                      </a:endParaRPr>
                    </a:p>
                  </a:txBody>
                  <a:tcPr marL="68580" marR="68580" marT="0" marB="0"/>
                </a:tc>
                <a:tc>
                  <a:txBody>
                    <a:bodyPr/>
                    <a:lstStyle/>
                    <a:p>
                      <a:pPr algn="ctr">
                        <a:lnSpc>
                          <a:spcPct val="115000"/>
                        </a:lnSpc>
                        <a:spcAft>
                          <a:spcPts val="0"/>
                        </a:spcAft>
                      </a:pPr>
                      <a:r>
                        <a:rPr lang="fr-FR" sz="2000" dirty="0">
                          <a:effectLst/>
                        </a:rPr>
                        <a:t>Team 1</a:t>
                      </a:r>
                      <a:endParaRPr lang="en-US" sz="2000" dirty="0">
                        <a:effectLst/>
                        <a:latin typeface="Calibri"/>
                        <a:ea typeface="SimSun"/>
                        <a:cs typeface="Arial"/>
                      </a:endParaRPr>
                    </a:p>
                  </a:txBody>
                  <a:tcPr marL="68580" marR="68580" marT="0" marB="0"/>
                </a:tc>
                <a:tc>
                  <a:txBody>
                    <a:bodyPr/>
                    <a:lstStyle/>
                    <a:p>
                      <a:pPr algn="ctr">
                        <a:lnSpc>
                          <a:spcPct val="115000"/>
                        </a:lnSpc>
                        <a:spcAft>
                          <a:spcPts val="0"/>
                        </a:spcAft>
                      </a:pPr>
                      <a:r>
                        <a:rPr lang="fr-FR" sz="2000" dirty="0">
                          <a:effectLst/>
                        </a:rPr>
                        <a:t>Team 2</a:t>
                      </a:r>
                      <a:endParaRPr lang="en-US" sz="2000" dirty="0">
                        <a:effectLst/>
                        <a:latin typeface="Calibri"/>
                        <a:ea typeface="SimSun"/>
                        <a:cs typeface="Arial"/>
                      </a:endParaRPr>
                    </a:p>
                  </a:txBody>
                  <a:tcPr marL="68580" marR="68580" marT="0" marB="0"/>
                </a:tc>
                <a:tc>
                  <a:txBody>
                    <a:bodyPr/>
                    <a:lstStyle/>
                    <a:p>
                      <a:pPr algn="ctr">
                        <a:lnSpc>
                          <a:spcPct val="115000"/>
                        </a:lnSpc>
                        <a:spcAft>
                          <a:spcPts val="0"/>
                        </a:spcAft>
                      </a:pPr>
                      <a:r>
                        <a:rPr lang="fr-FR" sz="2000" dirty="0">
                          <a:effectLst/>
                        </a:rPr>
                        <a:t>Team 3</a:t>
                      </a:r>
                      <a:endParaRPr lang="en-US" sz="2000" dirty="0">
                        <a:effectLst/>
                        <a:latin typeface="Calibri"/>
                        <a:ea typeface="SimSun"/>
                        <a:cs typeface="Arial"/>
                      </a:endParaRPr>
                    </a:p>
                  </a:txBody>
                  <a:tcPr marL="68580" marR="68580" marT="0" marB="0"/>
                </a:tc>
                <a:tc>
                  <a:txBody>
                    <a:bodyPr/>
                    <a:lstStyle/>
                    <a:p>
                      <a:pPr algn="ctr">
                        <a:lnSpc>
                          <a:spcPct val="115000"/>
                        </a:lnSpc>
                        <a:spcAft>
                          <a:spcPts val="0"/>
                        </a:spcAft>
                      </a:pPr>
                      <a:r>
                        <a:rPr lang="fr-FR" sz="2000" dirty="0">
                          <a:effectLst/>
                        </a:rPr>
                        <a:t>Team 4</a:t>
                      </a:r>
                      <a:endParaRPr lang="en-US" sz="2000" dirty="0">
                        <a:effectLst/>
                        <a:latin typeface="Calibri"/>
                        <a:ea typeface="SimSun"/>
                        <a:cs typeface="Arial"/>
                      </a:endParaRPr>
                    </a:p>
                  </a:txBody>
                  <a:tcPr marL="68580" marR="68580" marT="0" marB="0"/>
                </a:tc>
                <a:extLst>
                  <a:ext uri="{0D108BD9-81ED-4DB2-BD59-A6C34878D82A}">
                    <a16:rowId xmlns:a16="http://schemas.microsoft.com/office/drawing/2014/main" val="10000"/>
                  </a:ext>
                </a:extLst>
              </a:tr>
              <a:tr h="785494">
                <a:tc>
                  <a:txBody>
                    <a:bodyPr/>
                    <a:lstStyle/>
                    <a:p>
                      <a:pPr>
                        <a:lnSpc>
                          <a:spcPct val="115000"/>
                        </a:lnSpc>
                        <a:spcAft>
                          <a:spcPts val="0"/>
                        </a:spcAft>
                      </a:pPr>
                      <a:r>
                        <a:rPr lang="fr-FR" sz="2000">
                          <a:effectLst/>
                        </a:rPr>
                        <a:t>Relevance of team name</a:t>
                      </a:r>
                      <a:endParaRPr lang="en-US" sz="20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extLst>
                  <a:ext uri="{0D108BD9-81ED-4DB2-BD59-A6C34878D82A}">
                    <a16:rowId xmlns:a16="http://schemas.microsoft.com/office/drawing/2014/main" val="10001"/>
                  </a:ext>
                </a:extLst>
              </a:tr>
              <a:tr h="785494">
                <a:tc>
                  <a:txBody>
                    <a:bodyPr/>
                    <a:lstStyle/>
                    <a:p>
                      <a:pPr>
                        <a:lnSpc>
                          <a:spcPct val="115000"/>
                        </a:lnSpc>
                        <a:spcAft>
                          <a:spcPts val="0"/>
                        </a:spcAft>
                      </a:pPr>
                      <a:r>
                        <a:rPr lang="fr-FR" sz="2000" dirty="0" err="1">
                          <a:effectLst/>
                        </a:rPr>
                        <a:t>Quality</a:t>
                      </a:r>
                      <a:r>
                        <a:rPr lang="fr-FR" sz="2000" dirty="0">
                          <a:effectLst/>
                        </a:rPr>
                        <a:t> of team logo</a:t>
                      </a:r>
                      <a:endParaRPr lang="en-US" sz="2000" dirty="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dirty="0">
                          <a:effectLst/>
                        </a:rPr>
                        <a:t> </a:t>
                      </a:r>
                      <a:endParaRPr lang="en-US" sz="1100" dirty="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extLst>
                  <a:ext uri="{0D108BD9-81ED-4DB2-BD59-A6C34878D82A}">
                    <a16:rowId xmlns:a16="http://schemas.microsoft.com/office/drawing/2014/main" val="10002"/>
                  </a:ext>
                </a:extLst>
              </a:tr>
              <a:tr h="785494">
                <a:tc>
                  <a:txBody>
                    <a:bodyPr/>
                    <a:lstStyle/>
                    <a:p>
                      <a:pPr>
                        <a:lnSpc>
                          <a:spcPct val="115000"/>
                        </a:lnSpc>
                        <a:spcAft>
                          <a:spcPts val="0"/>
                        </a:spcAft>
                      </a:pPr>
                      <a:r>
                        <a:rPr lang="fr-FR" sz="2000">
                          <a:effectLst/>
                        </a:rPr>
                        <a:t>Relevance of team slogan</a:t>
                      </a:r>
                      <a:endParaRPr lang="en-US" sz="20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extLst>
                  <a:ext uri="{0D108BD9-81ED-4DB2-BD59-A6C34878D82A}">
                    <a16:rowId xmlns:a16="http://schemas.microsoft.com/office/drawing/2014/main" val="10003"/>
                  </a:ext>
                </a:extLst>
              </a:tr>
              <a:tr h="785494">
                <a:tc>
                  <a:txBody>
                    <a:bodyPr/>
                    <a:lstStyle/>
                    <a:p>
                      <a:pPr>
                        <a:lnSpc>
                          <a:spcPct val="115000"/>
                        </a:lnSpc>
                        <a:spcAft>
                          <a:spcPts val="0"/>
                        </a:spcAft>
                      </a:pPr>
                      <a:r>
                        <a:rPr lang="fr-FR" sz="2000">
                          <a:effectLst/>
                        </a:rPr>
                        <a:t>Creativity</a:t>
                      </a:r>
                      <a:endParaRPr lang="en-US" sz="2000">
                        <a:effectLst/>
                      </a:endParaRPr>
                    </a:p>
                    <a:p>
                      <a:pPr>
                        <a:lnSpc>
                          <a:spcPct val="115000"/>
                        </a:lnSpc>
                        <a:spcAft>
                          <a:spcPts val="0"/>
                        </a:spcAft>
                      </a:pPr>
                      <a:r>
                        <a:rPr lang="fr-FR" sz="2000">
                          <a:effectLst/>
                        </a:rPr>
                        <a:t> </a:t>
                      </a:r>
                      <a:endParaRPr lang="en-US" sz="20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extLst>
                  <a:ext uri="{0D108BD9-81ED-4DB2-BD59-A6C34878D82A}">
                    <a16:rowId xmlns:a16="http://schemas.microsoft.com/office/drawing/2014/main" val="10004"/>
                  </a:ext>
                </a:extLst>
              </a:tr>
              <a:tr h="785494">
                <a:tc>
                  <a:txBody>
                    <a:bodyPr/>
                    <a:lstStyle/>
                    <a:p>
                      <a:pPr>
                        <a:lnSpc>
                          <a:spcPct val="115000"/>
                        </a:lnSpc>
                        <a:spcAft>
                          <a:spcPts val="0"/>
                        </a:spcAft>
                      </a:pPr>
                      <a:r>
                        <a:rPr lang="fr-FR" sz="2000" dirty="0">
                          <a:effectLst/>
                        </a:rPr>
                        <a:t>Total score</a:t>
                      </a:r>
                      <a:endParaRPr lang="en-US" sz="2000" dirty="0">
                        <a:effectLst/>
                      </a:endParaRPr>
                    </a:p>
                    <a:p>
                      <a:pPr>
                        <a:lnSpc>
                          <a:spcPct val="115000"/>
                        </a:lnSpc>
                        <a:spcAft>
                          <a:spcPts val="0"/>
                        </a:spcAft>
                      </a:pPr>
                      <a:r>
                        <a:rPr lang="fr-FR" sz="2000" dirty="0">
                          <a:effectLst/>
                        </a:rPr>
                        <a:t> </a:t>
                      </a:r>
                      <a:endParaRPr lang="en-US" sz="2000" dirty="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a:effectLst/>
                        </a:rPr>
                        <a:t> </a:t>
                      </a:r>
                      <a:endParaRPr lang="en-US" sz="1100">
                        <a:effectLst/>
                        <a:latin typeface="Calibri"/>
                        <a:ea typeface="SimSun"/>
                        <a:cs typeface="Arial"/>
                      </a:endParaRPr>
                    </a:p>
                  </a:txBody>
                  <a:tcPr marL="68580" marR="68580" marT="0" marB="0"/>
                </a:tc>
                <a:tc>
                  <a:txBody>
                    <a:bodyPr/>
                    <a:lstStyle/>
                    <a:p>
                      <a:pPr>
                        <a:lnSpc>
                          <a:spcPct val="115000"/>
                        </a:lnSpc>
                        <a:spcAft>
                          <a:spcPts val="0"/>
                        </a:spcAft>
                      </a:pPr>
                      <a:r>
                        <a:rPr lang="fr-FR" sz="1100" dirty="0">
                          <a:effectLst/>
                        </a:rPr>
                        <a:t> </a:t>
                      </a:r>
                      <a:endParaRPr lang="en-US" sz="1100" dirty="0">
                        <a:effectLst/>
                        <a:latin typeface="Calibri"/>
                        <a:ea typeface="SimSun"/>
                        <a:cs typeface="Arial"/>
                      </a:endParaRPr>
                    </a:p>
                  </a:txBody>
                  <a:tcPr marL="68580" marR="68580" marT="0" marB="0"/>
                </a:tc>
                <a:extLst>
                  <a:ext uri="{0D108BD9-81ED-4DB2-BD59-A6C34878D82A}">
                    <a16:rowId xmlns:a16="http://schemas.microsoft.com/office/drawing/2014/main" val="10005"/>
                  </a:ext>
                </a:extLst>
              </a:tr>
            </a:tbl>
          </a:graphicData>
        </a:graphic>
      </p:graphicFrame>
    </p:spTree>
    <p:extLst>
      <p:ext uri="{BB962C8B-B14F-4D97-AF65-F5344CB8AC3E}">
        <p14:creationId xmlns:p14="http://schemas.microsoft.com/office/powerpoint/2010/main" val="35351923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extLst>
              <p:ext uri="{D42A27DB-BD31-4B8C-83A1-F6EECF244321}">
                <p14:modId xmlns:p14="http://schemas.microsoft.com/office/powerpoint/2010/main" val="1398758842"/>
              </p:ext>
            </p:extLst>
          </p:nvPr>
        </p:nvGraphicFramePr>
        <p:xfrm>
          <a:off x="323528" y="1628800"/>
          <a:ext cx="8496944" cy="3240543"/>
        </p:xfrm>
        <a:graphic>
          <a:graphicData uri="http://schemas.openxmlformats.org/drawingml/2006/table">
            <a:tbl>
              <a:tblPr rtl="1" firstRow="1" bandRow="1">
                <a:tableStyleId>{5C22544A-7EE6-4342-B048-85BDC9FD1C3A}</a:tableStyleId>
              </a:tblPr>
              <a:tblGrid>
                <a:gridCol w="4187927">
                  <a:extLst>
                    <a:ext uri="{9D8B030D-6E8A-4147-A177-3AD203B41FA5}">
                      <a16:colId xmlns:a16="http://schemas.microsoft.com/office/drawing/2014/main" val="20000"/>
                    </a:ext>
                  </a:extLst>
                </a:gridCol>
                <a:gridCol w="4309017">
                  <a:extLst>
                    <a:ext uri="{9D8B030D-6E8A-4147-A177-3AD203B41FA5}">
                      <a16:colId xmlns:a16="http://schemas.microsoft.com/office/drawing/2014/main" val="20001"/>
                    </a:ext>
                  </a:extLst>
                </a:gridCol>
              </a:tblGrid>
              <a:tr h="864096">
                <a:tc>
                  <a:txBody>
                    <a:bodyPr/>
                    <a:lstStyle/>
                    <a:p>
                      <a:pPr algn="ctr" rtl="1"/>
                      <a:r>
                        <a:rPr lang="en-US" sz="3200" dirty="0">
                          <a:solidFill>
                            <a:schemeClr val="bg1"/>
                          </a:solidFill>
                        </a:rPr>
                        <a:t>What would you do differently</a:t>
                      </a:r>
                      <a:endParaRPr lang="ar-JO" sz="3200" dirty="0">
                        <a:solidFill>
                          <a:schemeClr val="bg1"/>
                        </a:solidFill>
                      </a:endParaRPr>
                    </a:p>
                  </a:txBody>
                  <a:tcPr>
                    <a:solidFill>
                      <a:schemeClr val="accent6">
                        <a:lumMod val="75000"/>
                      </a:schemeClr>
                    </a:solidFill>
                  </a:tcPr>
                </a:tc>
                <a:tc>
                  <a:txBody>
                    <a:bodyPr/>
                    <a:lstStyle/>
                    <a:p>
                      <a:pPr algn="ctr" rtl="1"/>
                      <a:r>
                        <a:rPr lang="en-US" sz="3200" dirty="0">
                          <a:solidFill>
                            <a:schemeClr val="tx1"/>
                          </a:solidFill>
                        </a:rPr>
                        <a:t>What went well</a:t>
                      </a:r>
                      <a:endParaRPr lang="ar-JO" sz="3200" dirty="0">
                        <a:solidFill>
                          <a:schemeClr val="tx1"/>
                        </a:solidFill>
                      </a:endParaRPr>
                    </a:p>
                  </a:txBody>
                  <a:tcPr>
                    <a:solidFill>
                      <a:schemeClr val="tx2">
                        <a:lumMod val="40000"/>
                        <a:lumOff val="60000"/>
                      </a:schemeClr>
                    </a:solidFill>
                  </a:tcPr>
                </a:tc>
                <a:extLst>
                  <a:ext uri="{0D108BD9-81ED-4DB2-BD59-A6C34878D82A}">
                    <a16:rowId xmlns:a16="http://schemas.microsoft.com/office/drawing/2014/main" val="10000"/>
                  </a:ext>
                </a:extLst>
              </a:tr>
              <a:tr h="724581">
                <a:tc>
                  <a:txBody>
                    <a:bodyPr/>
                    <a:lstStyle/>
                    <a:p>
                      <a:pPr rtl="1"/>
                      <a:endParaRPr lang="ar-JO" sz="4000" dirty="0"/>
                    </a:p>
                  </a:txBody>
                  <a:tcPr>
                    <a:solidFill>
                      <a:schemeClr val="accent6">
                        <a:lumMod val="75000"/>
                      </a:schemeClr>
                    </a:solidFill>
                  </a:tcPr>
                </a:tc>
                <a:tc>
                  <a:txBody>
                    <a:bodyPr/>
                    <a:lstStyle/>
                    <a:p>
                      <a:pPr rtl="1"/>
                      <a:endParaRPr lang="ar-JO" sz="4000" dirty="0"/>
                    </a:p>
                  </a:txBody>
                  <a:tcPr>
                    <a:solidFill>
                      <a:schemeClr val="tx2">
                        <a:lumMod val="40000"/>
                        <a:lumOff val="60000"/>
                      </a:schemeClr>
                    </a:solidFill>
                  </a:tcPr>
                </a:tc>
                <a:extLst>
                  <a:ext uri="{0D108BD9-81ED-4DB2-BD59-A6C34878D82A}">
                    <a16:rowId xmlns:a16="http://schemas.microsoft.com/office/drawing/2014/main" val="10001"/>
                  </a:ext>
                </a:extLst>
              </a:tr>
              <a:tr h="724581">
                <a:tc>
                  <a:txBody>
                    <a:bodyPr/>
                    <a:lstStyle/>
                    <a:p>
                      <a:pPr rtl="1"/>
                      <a:endParaRPr lang="ar-JO" sz="4000" dirty="0"/>
                    </a:p>
                  </a:txBody>
                  <a:tcPr>
                    <a:solidFill>
                      <a:schemeClr val="accent6">
                        <a:lumMod val="75000"/>
                      </a:schemeClr>
                    </a:solidFill>
                  </a:tcPr>
                </a:tc>
                <a:tc>
                  <a:txBody>
                    <a:bodyPr/>
                    <a:lstStyle/>
                    <a:p>
                      <a:pPr rtl="1"/>
                      <a:endParaRPr lang="ar-JO" sz="4000" dirty="0"/>
                    </a:p>
                  </a:txBody>
                  <a:tcPr>
                    <a:solidFill>
                      <a:schemeClr val="tx2">
                        <a:lumMod val="40000"/>
                        <a:lumOff val="60000"/>
                      </a:schemeClr>
                    </a:solidFill>
                  </a:tcPr>
                </a:tc>
                <a:extLst>
                  <a:ext uri="{0D108BD9-81ED-4DB2-BD59-A6C34878D82A}">
                    <a16:rowId xmlns:a16="http://schemas.microsoft.com/office/drawing/2014/main" val="10002"/>
                  </a:ext>
                </a:extLst>
              </a:tr>
              <a:tr h="724581">
                <a:tc>
                  <a:txBody>
                    <a:bodyPr/>
                    <a:lstStyle/>
                    <a:p>
                      <a:pPr rtl="1"/>
                      <a:endParaRPr lang="ar-JO" sz="4000" dirty="0"/>
                    </a:p>
                  </a:txBody>
                  <a:tcPr>
                    <a:solidFill>
                      <a:schemeClr val="accent6">
                        <a:lumMod val="75000"/>
                      </a:schemeClr>
                    </a:solidFill>
                  </a:tcPr>
                </a:tc>
                <a:tc>
                  <a:txBody>
                    <a:bodyPr/>
                    <a:lstStyle/>
                    <a:p>
                      <a:pPr rtl="1"/>
                      <a:endParaRPr lang="ar-JO" sz="4000" dirty="0"/>
                    </a:p>
                  </a:txBody>
                  <a:tcPr>
                    <a:solidFill>
                      <a:schemeClr val="tx2">
                        <a:lumMod val="40000"/>
                        <a:lumOff val="60000"/>
                      </a:schemeClr>
                    </a:solidFill>
                  </a:tcPr>
                </a:tc>
                <a:extLst>
                  <a:ext uri="{0D108BD9-81ED-4DB2-BD59-A6C34878D82A}">
                    <a16:rowId xmlns:a16="http://schemas.microsoft.com/office/drawing/2014/main" val="10003"/>
                  </a:ext>
                </a:extLst>
              </a:tr>
            </a:tbl>
          </a:graphicData>
        </a:graphic>
      </p:graphicFrame>
      <p:sp>
        <p:nvSpPr>
          <p:cNvPr id="5" name="Title 1"/>
          <p:cNvSpPr>
            <a:spLocks noGrp="1"/>
          </p:cNvSpPr>
          <p:nvPr>
            <p:ph type="title"/>
          </p:nvPr>
        </p:nvSpPr>
        <p:spPr>
          <a:xfrm>
            <a:off x="457200" y="274638"/>
            <a:ext cx="8229600" cy="1143000"/>
          </a:xfrm>
        </p:spPr>
        <p:txBody>
          <a:bodyPr>
            <a:normAutofit/>
          </a:bodyPr>
          <a:lstStyle/>
          <a:p>
            <a:r>
              <a:rPr lang="en-GB" sz="3600" b="1" dirty="0">
                <a:solidFill>
                  <a:srgbClr val="002060"/>
                </a:solidFill>
              </a:rPr>
              <a:t>Debriefing</a:t>
            </a:r>
          </a:p>
        </p:txBody>
      </p:sp>
    </p:spTree>
    <p:extLst>
      <p:ext uri="{BB962C8B-B14F-4D97-AF65-F5344CB8AC3E}">
        <p14:creationId xmlns:p14="http://schemas.microsoft.com/office/powerpoint/2010/main" val="131513660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21883645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txBody>
          <a:bodyPr/>
          <a:lstStyle/>
          <a:p>
            <a:r>
              <a:rPr lang="fr-FR" sz="4800" b="1" i="1" dirty="0">
                <a:solidFill>
                  <a:srgbClr val="002060"/>
                </a:solidFill>
              </a:rPr>
              <a:t>Congratulations and </a:t>
            </a:r>
            <a:r>
              <a:rPr lang="fr-FR" sz="4800" b="1" i="1" dirty="0" err="1">
                <a:solidFill>
                  <a:srgbClr val="002060"/>
                </a:solidFill>
              </a:rPr>
              <a:t>thanks</a:t>
            </a:r>
            <a:r>
              <a:rPr lang="fr-FR" sz="4800" b="1" i="1" dirty="0">
                <a:solidFill>
                  <a:srgbClr val="002060"/>
                </a:solidFill>
              </a:rPr>
              <a:t> to all!</a:t>
            </a:r>
            <a:endParaRPr lang="en-US" sz="4800" b="1" i="1" dirty="0">
              <a:solidFill>
                <a:srgbClr val="002060"/>
              </a:solidFill>
            </a:endParaRPr>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178118144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324</TotalTime>
  <Words>225</Words>
  <Application>Microsoft Office PowerPoint</Application>
  <PresentationFormat>On-screen Show (4:3)</PresentationFormat>
  <Paragraphs>59</Paragraphs>
  <Slides>6</Slides>
  <Notes>0</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6</vt:i4>
      </vt:variant>
    </vt:vector>
  </HeadingPairs>
  <TitlesOfParts>
    <vt:vector size="12" baseType="lpstr">
      <vt:lpstr>SimSun</vt:lpstr>
      <vt:lpstr>Arial</vt:lpstr>
      <vt:lpstr>Arial Narrow</vt:lpstr>
      <vt:lpstr>Calibri</vt:lpstr>
      <vt:lpstr>Office Theme</vt:lpstr>
      <vt:lpstr>RC 59 Template EN</vt:lpstr>
      <vt:lpstr>A2.5c Teambuilding activity 3 Team logo</vt:lpstr>
      <vt:lpstr>Instructions</vt:lpstr>
      <vt:lpstr>Criteria for assessment Scale: 1 low, 2 middle, 3 high</vt:lpstr>
      <vt:lpstr>Debriefing</vt:lpstr>
      <vt:lpstr>Disclaimer</vt:lpstr>
      <vt:lpstr>Congratulations and thanks to all!</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Egg drop challenge</dc:title>
  <dc:creator>BAYUGO, Yolanda</dc:creator>
  <cp:lastModifiedBy>GOMEZ, Paula</cp:lastModifiedBy>
  <cp:revision>21</cp:revision>
  <dcterms:created xsi:type="dcterms:W3CDTF">2015-05-23T15:32:06Z</dcterms:created>
  <dcterms:modified xsi:type="dcterms:W3CDTF">2018-05-14T15:45:22Z</dcterms:modified>
</cp:coreProperties>
</file>

<file path=docProps/thumbnail.jpeg>
</file>